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  <p:sldMasterId id="2147483688" r:id="rId2"/>
    <p:sldMasterId id="2147483674" r:id="rId3"/>
    <p:sldMasterId id="2147483702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0" r:id="rId6"/>
    <p:sldId id="2076137280" r:id="rId7"/>
    <p:sldId id="256" r:id="rId8"/>
    <p:sldId id="2076137262" r:id="rId9"/>
    <p:sldId id="2076137279" r:id="rId10"/>
    <p:sldId id="2076137278" r:id="rId11"/>
    <p:sldId id="2076137276" r:id="rId12"/>
    <p:sldId id="2076137275" r:id="rId13"/>
    <p:sldId id="2076137274" r:id="rId14"/>
    <p:sldId id="2076137277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Semibold" panose="020B0706030804020204" pitchFamily="34" charset="0"/>
      <p:bold r:id="rId34"/>
      <p:boldItalic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46" autoAdjust="0"/>
  </p:normalViewPr>
  <p:slideViewPr>
    <p:cSldViewPr snapToGrid="0">
      <p:cViewPr varScale="1">
        <p:scale>
          <a:sx n="81" d="100"/>
          <a:sy n="81" d="100"/>
        </p:scale>
        <p:origin x="80" y="1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4AA9EF-1D1A-4882-804C-D7FDC32A5D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198C5-2F38-42B4-8375-5F8E888BAD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4EDB1-1744-424F-84FB-E9C7E6540EBA}" type="datetimeFigureOut">
              <a:rPr lang="en-CA" smtClean="0"/>
              <a:t>2021-11-02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025ED-4444-4E34-B873-0F3C4F4531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1408-F342-4AC4-999E-C44D8CAE92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EC9CD-3673-43F4-95A8-254669114F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2296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92E5E2-CC7F-460F-9156-252D62909A8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13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92E5E2-CC7F-460F-9156-252D62909A8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043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1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 cap="none" baseline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4C642-6377-4943-B941-4470C404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515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30887"/>
          </a:xfrm>
        </p:spPr>
        <p:txBody>
          <a:bodyPr lIns="0" tIns="0" rIns="0" bIns="0" anchor="t" anchorCtr="0">
            <a:sp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12370"/>
            <a:ext cx="8534400" cy="5015076"/>
          </a:xfrm>
        </p:spPr>
        <p:txBody>
          <a:bodyPr anchor="t">
            <a:noAutofit/>
          </a:bodyPr>
          <a:lstStyle>
            <a:lvl1pPr marL="2857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System Font Regular"/>
              <a:buChar char="-"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187A31-A822-A942-870A-7771098A3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7ECA4-CF01-874E-88C5-30C432AD7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8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68187E-5456-9145-9B47-282CEE378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530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691308"/>
          </a:xfrm>
        </p:spPr>
        <p:txBody>
          <a:bodyPr/>
          <a:lstStyle>
            <a:lvl1pPr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1421474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06" y="2014018"/>
            <a:ext cx="4937655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06545" y="1421474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997736"/>
            <a:ext cx="4929188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8704A3-6577-6D4E-B091-37DE049334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15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781362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EDDD-F2F9-E242-A9F9-95B47AA36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520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4D5ACB-45AE-9548-A116-E5D55260765D}"/>
              </a:ext>
            </a:extLst>
          </p:cNvPr>
          <p:cNvSpPr/>
          <p:nvPr userDrawn="1"/>
        </p:nvSpPr>
        <p:spPr>
          <a:xfrm>
            <a:off x="-65568" y="-73763"/>
            <a:ext cx="12323135" cy="6931763"/>
          </a:xfrm>
          <a:prstGeom prst="rect">
            <a:avLst/>
          </a:prstGeom>
          <a:solidFill>
            <a:srgbClr val="249D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8348-E56B-E043-8AA1-8342CC6D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 rot="949750">
            <a:off x="4206147" y="-11568563"/>
            <a:ext cx="14752505" cy="146604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697B5E-559F-ED48-8482-81339C5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92BB4D-130D-E848-99E7-E64BC63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02677-16FD-5944-88F3-D17404F51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11478639" y="-1751781"/>
            <a:ext cx="14752505" cy="146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89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4858" y="2612144"/>
            <a:ext cx="5389303" cy="662782"/>
          </a:xfrm>
        </p:spPr>
        <p:txBody>
          <a:bodyPr/>
          <a:lstStyle>
            <a:lvl1pPr>
              <a:defRPr b="1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7CC083-9CB1-B845-B7D5-2C42E63810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859" y="3516667"/>
            <a:ext cx="5401026" cy="751968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7" indent="0">
              <a:buNone/>
              <a:defRPr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5" indent="0">
              <a:buNone/>
              <a:defRPr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>
              <a:buNone/>
              <a:defRPr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>
              <a:buNone/>
              <a:defRPr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Title/Organization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E4AA8E-CFFA-2D42-ACBE-0A2E1FBED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4836" y="6093355"/>
            <a:ext cx="910501" cy="365125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D6F0B0AE-6CD4-964E-ABF0-7D0582D4E6FB}"/>
              </a:ext>
            </a:extLst>
          </p:cNvPr>
          <p:cNvSpPr txBox="1">
            <a:spLocks/>
          </p:cNvSpPr>
          <p:nvPr userDrawn="1"/>
        </p:nvSpPr>
        <p:spPr>
          <a:xfrm>
            <a:off x="939862" y="6090444"/>
            <a:ext cx="1393122" cy="365125"/>
          </a:xfrm>
          <a:prstGeom prst="rect">
            <a:avLst/>
          </a:prstGeom>
        </p:spPr>
        <p:txBody>
          <a:bodyPr vert="horz" lIns="45720" tIns="22860" rIns="45720" bIns="2286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2400" u="none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#UNOCONF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3A667AE-843C-6A4D-9412-29A79623F94D}"/>
              </a:ext>
            </a:extLst>
          </p:cNvPr>
          <p:cNvSpPr txBox="1">
            <a:spLocks/>
          </p:cNvSpPr>
          <p:nvPr userDrawn="1"/>
        </p:nvSpPr>
        <p:spPr>
          <a:xfrm>
            <a:off x="623134" y="6100643"/>
            <a:ext cx="31672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r" defTabSz="457200" rtl="0" eaLnBrk="1" latinLnBrk="0" hangingPunct="1">
              <a:defRPr sz="4800" b="1" i="1" kern="12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3FFD2A-D3A8-FC46-A15C-F10DF07214E1}" type="slidenum">
              <a:rPr lang="en-US" sz="1400" smtClean="0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022473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40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9000">
              <a:schemeClr val="tx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1B5E3-E6A8-0E4B-9A20-27D838817DB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11681" y="6178594"/>
            <a:ext cx="950300" cy="38111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97EAFD-1DDC-A748-AE5C-5F45E2354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3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none" baseline="0">
          <a:ln w="3175" cmpd="sng">
            <a:noFill/>
          </a:ln>
          <a:solidFill>
            <a:srgbClr val="242424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NuGetPackageExplor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unoconf.com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3.png"/><Relationship Id="rId4" Type="http://schemas.openxmlformats.org/officeDocument/2006/relationships/hyperlink" Target="https://nuget.info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65" y="1439210"/>
            <a:ext cx="10515600" cy="2852737"/>
          </a:xfrm>
        </p:spPr>
        <p:txBody>
          <a:bodyPr/>
          <a:lstStyle/>
          <a:p>
            <a:r>
              <a:rPr lang="en-US" dirty="0"/>
              <a:t>OSS NuGet Package Explorer: From WPF to WinUI </a:t>
            </a:r>
            <a:br>
              <a:rPr lang="en-US" dirty="0"/>
            </a:br>
            <a:r>
              <a:rPr lang="en-US" dirty="0"/>
              <a:t>and running in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565" y="4590983"/>
            <a:ext cx="10515600" cy="1500187"/>
          </a:xfrm>
        </p:spPr>
        <p:txBody>
          <a:bodyPr/>
          <a:lstStyle/>
          <a:p>
            <a:r>
              <a:rPr lang="es-ES" b="1" dirty="0"/>
              <a:t>Jerome Laban</a:t>
            </a:r>
            <a:r>
              <a:rPr lang="es-ES" dirty="0"/>
              <a:t>| CTO, Uno Platform</a:t>
            </a:r>
          </a:p>
          <a:p>
            <a:r>
              <a:rPr lang="es-ES" dirty="0"/>
              <a:t>@jlaban | @UnoPlatform</a:t>
            </a:r>
          </a:p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D2F13-67EF-4D9D-9134-479D9CB56F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1565" y="568043"/>
            <a:ext cx="1952625" cy="5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D287-A0B3-4F6B-AE2C-195765FB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 in NPE evolution. Join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ACDE2-C4B9-4C20-A0B4-9B9C31457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and Web versions continue to co-exist</a:t>
            </a:r>
          </a:p>
          <a:p>
            <a:r>
              <a:rPr lang="en-US" dirty="0"/>
              <a:t>Further improvements in UI/UX</a:t>
            </a:r>
          </a:p>
          <a:p>
            <a:r>
              <a:rPr lang="en-US" dirty="0"/>
              <a:t>Creation and edition of packages</a:t>
            </a:r>
          </a:p>
          <a:p>
            <a:r>
              <a:rPr lang="en-US" dirty="0"/>
              <a:t>Using alternate feeds</a:t>
            </a:r>
          </a:p>
          <a:p>
            <a:r>
              <a:rPr lang="en-US" dirty="0"/>
              <a:t>Signing packages</a:t>
            </a:r>
          </a:p>
          <a:p>
            <a:r>
              <a:rPr lang="en-US" dirty="0"/>
              <a:t>More PWA Integrations (e.g. file association)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2">
            <a:hlinkClick r:id="rId2"/>
            <a:extLst>
              <a:ext uri="{FF2B5EF4-FFF2-40B4-BE49-F238E27FC236}">
                <a16:creationId xmlns:a16="http://schemas.microsoft.com/office/drawing/2014/main" id="{317A3A7D-4CB6-4212-97D8-363E644334C6}"/>
              </a:ext>
            </a:extLst>
          </p:cNvPr>
          <p:cNvSpPr txBox="1">
            <a:spLocks/>
          </p:cNvSpPr>
          <p:nvPr/>
        </p:nvSpPr>
        <p:spPr>
          <a:xfrm>
            <a:off x="1574349" y="5160854"/>
            <a:ext cx="8534400" cy="529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6E549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600" dirty="0" err="1">
                <a:solidFill>
                  <a:srgbClr val="6E549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NuGetPackageExplorer</a:t>
            </a:r>
            <a:r>
              <a:rPr lang="en-US" sz="1600" dirty="0">
                <a:solidFill>
                  <a:srgbClr val="6E549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>
                <a:solidFill>
                  <a:srgbClr val="6E5494"/>
                </a:solidFill>
              </a:rPr>
              <a:t>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37BEF48-8BDE-4E9E-AF60-D95B99B7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37743" y="5144219"/>
            <a:ext cx="537063" cy="52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9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more, come to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www.UnoConf.com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(Nov 30</a:t>
            </a:r>
            <a:r>
              <a:rPr lang="en-US" baseline="30000" dirty="0"/>
              <a:t>th</a:t>
            </a:r>
            <a:r>
              <a:rPr lang="en-US" dirty="0"/>
              <a:t>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B98D0E4-8F79-4C1C-A482-AFDB0FA9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2482008" y="679844"/>
            <a:ext cx="6606546" cy="2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99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Uno</a:t>
            </a:r>
            <a:r>
              <a:rPr lang="en-US" sz="3600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871" y="1712366"/>
            <a:ext cx="4393707" cy="4268264"/>
          </a:xfrm>
        </p:spPr>
        <p:txBody>
          <a:bodyPr/>
          <a:lstStyle/>
          <a:p>
            <a:r>
              <a:rPr lang="en-US" dirty="0"/>
              <a:t>WinUI </a:t>
            </a:r>
            <a:r>
              <a:rPr lang="en-US" b="1" dirty="0"/>
              <a:t>XAML</a:t>
            </a:r>
            <a:r>
              <a:rPr lang="en-US" dirty="0"/>
              <a:t> + C#</a:t>
            </a:r>
          </a:p>
          <a:p>
            <a:r>
              <a:rPr lang="en-US" b="1" dirty="0"/>
              <a:t>Pixel-Perfect</a:t>
            </a:r>
            <a:r>
              <a:rPr lang="en-US" dirty="0"/>
              <a:t> </a:t>
            </a:r>
          </a:p>
          <a:p>
            <a:r>
              <a:rPr lang="en-US" dirty="0"/>
              <a:t>Single </a:t>
            </a:r>
            <a:r>
              <a:rPr lang="en-US" b="1" dirty="0"/>
              <a:t>Codebase</a:t>
            </a:r>
          </a:p>
          <a:p>
            <a:r>
              <a:rPr lang="en-US" dirty="0"/>
              <a:t>Everywhere </a:t>
            </a:r>
            <a:r>
              <a:rPr lang="en-US" b="1" dirty="0"/>
              <a:t>.NET </a:t>
            </a:r>
            <a:r>
              <a:rPr lang="en-US" dirty="0"/>
              <a:t>runs </a:t>
            </a:r>
          </a:p>
          <a:p>
            <a:r>
              <a:rPr lang="en-US" b="1" dirty="0"/>
              <a:t>3rd</a:t>
            </a:r>
            <a:r>
              <a:rPr lang="en-US" dirty="0"/>
              <a:t> party Ecosystem</a:t>
            </a:r>
          </a:p>
          <a:p>
            <a:r>
              <a:rPr lang="en-US" b="1" dirty="0"/>
              <a:t>Free</a:t>
            </a:r>
            <a:r>
              <a:rPr lang="en-US" dirty="0"/>
              <a:t> and </a:t>
            </a:r>
            <a:r>
              <a:rPr lang="en-US" b="1" dirty="0"/>
              <a:t>Open-Source</a:t>
            </a:r>
          </a:p>
          <a:p>
            <a:r>
              <a:rPr lang="en-US" dirty="0"/>
              <a:t>GitHub/</a:t>
            </a:r>
            <a:r>
              <a:rPr lang="en-US" dirty="0" err="1"/>
              <a:t>UnoPlatform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4B3681-FBB0-459A-9D4D-3001BA5A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04888" y="1712366"/>
            <a:ext cx="7118303" cy="371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5C26BAA7-A216-403B-B761-90EF4E45B946}"/>
              </a:ext>
            </a:extLst>
          </p:cNvPr>
          <p:cNvSpPr txBox="1">
            <a:spLocks/>
          </p:cNvSpPr>
          <p:nvPr/>
        </p:nvSpPr>
        <p:spPr>
          <a:xfrm>
            <a:off x="893379" y="1274193"/>
            <a:ext cx="8534400" cy="307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CA" sz="2000" dirty="0">
                <a:latin typeface="Open Sans"/>
              </a:rPr>
              <a:t>Bringing XAML enterprise apps to the Web and beyond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C326301-8DF7-455B-98F7-584AC8857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791" y="724404"/>
            <a:ext cx="5612308" cy="1677753"/>
          </a:xfrm>
          <a:prstGeom prst="rect">
            <a:avLst/>
          </a:prstGeom>
          <a:effectLst>
            <a:outerShdw blurRad="584200" dist="469900" dir="5400000" sx="86000" sy="86000" algn="t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DB58CE-11D8-4993-975B-6F4716E0DF32}"/>
              </a:ext>
            </a:extLst>
          </p:cNvPr>
          <p:cNvSpPr txBox="1"/>
          <p:nvPr/>
        </p:nvSpPr>
        <p:spPr>
          <a:xfrm>
            <a:off x="5226982" y="143063"/>
            <a:ext cx="1444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XAML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D2F10-878E-4BFE-81BD-1954421C6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931"/>
          <a:stretch/>
        </p:blipFill>
        <p:spPr>
          <a:xfrm>
            <a:off x="1052381" y="5761996"/>
            <a:ext cx="2343218" cy="99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A0627B-A8CD-4D25-B315-691E1BF23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82" y="4432994"/>
            <a:ext cx="2496306" cy="991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F6313C-6863-4AC8-9E57-EF5043B26D31}"/>
              </a:ext>
            </a:extLst>
          </p:cNvPr>
          <p:cNvSpPr txBox="1"/>
          <p:nvPr/>
        </p:nvSpPr>
        <p:spPr>
          <a:xfrm>
            <a:off x="-879746" y="4127604"/>
            <a:ext cx="25140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  <a:endParaRPr lang="en-CA" sz="1600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484BC-3D69-4E0F-AAA8-C47F925C662D}"/>
              </a:ext>
            </a:extLst>
          </p:cNvPr>
          <p:cNvSpPr txBox="1"/>
          <p:nvPr/>
        </p:nvSpPr>
        <p:spPr>
          <a:xfrm>
            <a:off x="1711400" y="5453872"/>
            <a:ext cx="23432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</a:t>
            </a:r>
            <a:endParaRPr lang="en-CA" sz="1600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892A4-1CB1-4B84-8B9D-D7B76C4B8A9C}"/>
              </a:ext>
            </a:extLst>
          </p:cNvPr>
          <p:cNvSpPr txBox="1"/>
          <p:nvPr/>
        </p:nvSpPr>
        <p:spPr>
          <a:xfrm>
            <a:off x="3395599" y="5401380"/>
            <a:ext cx="28224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</a:t>
            </a:r>
            <a:endParaRPr lang="en-CA" sz="1600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9DE27-4BB8-425D-979A-B537D08B4FE0}"/>
              </a:ext>
            </a:extLst>
          </p:cNvPr>
          <p:cNvSpPr txBox="1"/>
          <p:nvPr/>
        </p:nvSpPr>
        <p:spPr>
          <a:xfrm>
            <a:off x="6218077" y="5110804"/>
            <a:ext cx="3139171" cy="253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endParaRPr lang="en-CA" sz="1600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3A4C5-2C2C-4A8C-B4CC-EB76CB223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505" y="5391476"/>
            <a:ext cx="3139171" cy="133964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0285F0-C797-4B89-8F49-BDFA93D19C4A}"/>
              </a:ext>
            </a:extLst>
          </p:cNvPr>
          <p:cNvGrpSpPr/>
          <p:nvPr/>
        </p:nvGrpSpPr>
        <p:grpSpPr>
          <a:xfrm>
            <a:off x="3560081" y="5702808"/>
            <a:ext cx="2822479" cy="1012129"/>
            <a:chOff x="5772794" y="4667263"/>
            <a:chExt cx="2822478" cy="9973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254E9E-245E-4EA8-9870-42CEF9686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5476"/>
            <a:stretch/>
          </p:blipFill>
          <p:spPr>
            <a:xfrm>
              <a:off x="7043312" y="4667263"/>
              <a:ext cx="1551960" cy="99736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96AD496-DA94-4852-B16C-4BF28E84F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r="54473"/>
            <a:stretch/>
          </p:blipFill>
          <p:spPr>
            <a:xfrm>
              <a:off x="5772794" y="4667263"/>
              <a:ext cx="2046498" cy="99736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103A1F0-5282-41FE-8F4A-24ECC0E9F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09" y="2633111"/>
            <a:ext cx="2571660" cy="991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72CE51-DE48-4E3A-8F86-291EAD6A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5324" y="2830962"/>
            <a:ext cx="3016676" cy="12574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14CC96-153E-4017-BE5F-453B161B03EF}"/>
              </a:ext>
            </a:extLst>
          </p:cNvPr>
          <p:cNvSpPr txBox="1"/>
          <p:nvPr/>
        </p:nvSpPr>
        <p:spPr>
          <a:xfrm>
            <a:off x="8356637" y="2530606"/>
            <a:ext cx="25140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macOS</a:t>
            </a:r>
            <a:endParaRPr lang="en-CA" sz="1600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21C6C-1F16-440C-B401-201420DEDDDB}"/>
              </a:ext>
            </a:extLst>
          </p:cNvPr>
          <p:cNvSpPr txBox="1"/>
          <p:nvPr/>
        </p:nvSpPr>
        <p:spPr>
          <a:xfrm>
            <a:off x="-918264" y="2328686"/>
            <a:ext cx="25140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</a:t>
            </a:r>
            <a:endParaRPr lang="en-CA" sz="1600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7EA3A46-200D-45CC-90B1-9F17AD7EB9FA}"/>
              </a:ext>
            </a:extLst>
          </p:cNvPr>
          <p:cNvSpPr/>
          <p:nvPr/>
        </p:nvSpPr>
        <p:spPr>
          <a:xfrm rot="9896727">
            <a:off x="2698562" y="2565844"/>
            <a:ext cx="1330036" cy="37611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AE56AA-80F0-4B37-9F98-6E0F2AED9975}"/>
              </a:ext>
            </a:extLst>
          </p:cNvPr>
          <p:cNvSpPr/>
          <p:nvPr/>
        </p:nvSpPr>
        <p:spPr>
          <a:xfrm rot="8080375">
            <a:off x="2336813" y="3278993"/>
            <a:ext cx="2597053" cy="46962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0470F20-FFA3-4DE2-8F97-C7538569C79D}"/>
              </a:ext>
            </a:extLst>
          </p:cNvPr>
          <p:cNvSpPr/>
          <p:nvPr/>
        </p:nvSpPr>
        <p:spPr>
          <a:xfrm rot="7746943">
            <a:off x="2438308" y="3848408"/>
            <a:ext cx="3439612" cy="46962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297A3CA-72CD-4B32-84CD-AAA1F1F74B5F}"/>
              </a:ext>
            </a:extLst>
          </p:cNvPr>
          <p:cNvSpPr/>
          <p:nvPr/>
        </p:nvSpPr>
        <p:spPr>
          <a:xfrm rot="5400000">
            <a:off x="4501373" y="3775284"/>
            <a:ext cx="2425933" cy="46962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E3707CA-D612-45DC-AA1B-47D7FBD7AE3E}"/>
              </a:ext>
            </a:extLst>
          </p:cNvPr>
          <p:cNvSpPr/>
          <p:nvPr/>
        </p:nvSpPr>
        <p:spPr>
          <a:xfrm rot="5400000">
            <a:off x="5545993" y="3578882"/>
            <a:ext cx="2425933" cy="46962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9CC7609-516A-4A8F-A74E-DC2699F89737}"/>
              </a:ext>
            </a:extLst>
          </p:cNvPr>
          <p:cNvSpPr/>
          <p:nvPr/>
        </p:nvSpPr>
        <p:spPr>
          <a:xfrm rot="2208118">
            <a:off x="6934285" y="3004629"/>
            <a:ext cx="2425933" cy="46962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21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E419A3BE-A6E5-244F-9D38-3BDB22909F52}"/>
              </a:ext>
            </a:extLst>
          </p:cNvPr>
          <p:cNvCxnSpPr>
            <a:cxnSpLocks/>
          </p:cNvCxnSpPr>
          <p:nvPr/>
        </p:nvCxnSpPr>
        <p:spPr>
          <a:xfrm flipH="1" flipV="1">
            <a:off x="11533525" y="2391446"/>
            <a:ext cx="1" cy="1005619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F4AFC07-A89C-FD43-A359-A6AEE9463169}"/>
              </a:ext>
            </a:extLst>
          </p:cNvPr>
          <p:cNvSpPr/>
          <p:nvPr/>
        </p:nvSpPr>
        <p:spPr>
          <a:xfrm rot="2700000">
            <a:off x="1455295" y="1801925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5A48805-0083-3C42-B6BE-59B5515476B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950142" y="3392488"/>
            <a:ext cx="9241858" cy="0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32003240-BB8F-9141-811E-127A6F1A48CB}"/>
              </a:ext>
            </a:extLst>
          </p:cNvPr>
          <p:cNvSpPr txBox="1"/>
          <p:nvPr/>
        </p:nvSpPr>
        <p:spPr>
          <a:xfrm>
            <a:off x="1207628" y="1377853"/>
            <a:ext cx="103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Inception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26C900-E419-4143-9BB0-227DE3B6B619}"/>
              </a:ext>
            </a:extLst>
          </p:cNvPr>
          <p:cNvSpPr txBox="1"/>
          <p:nvPr/>
        </p:nvSpPr>
        <p:spPr>
          <a:xfrm>
            <a:off x="1396001" y="1866348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079693-AAB6-3C49-9D3C-CADDBDF19BCC}"/>
              </a:ext>
            </a:extLst>
          </p:cNvPr>
          <p:cNvSpPr txBox="1"/>
          <p:nvPr/>
        </p:nvSpPr>
        <p:spPr>
          <a:xfrm>
            <a:off x="2676781" y="1076720"/>
            <a:ext cx="1475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C07A8D-9590-B342-978C-2465EC50DB5D}"/>
              </a:ext>
            </a:extLst>
          </p:cNvPr>
          <p:cNvSpPr txBox="1"/>
          <p:nvPr/>
        </p:nvSpPr>
        <p:spPr>
          <a:xfrm>
            <a:off x="2166975" y="5057294"/>
            <a:ext cx="1879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Source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5F64054-6B01-E341-92E2-439438F12DCA}"/>
              </a:ext>
            </a:extLst>
          </p:cNvPr>
          <p:cNvSpPr txBox="1"/>
          <p:nvPr/>
        </p:nvSpPr>
        <p:spPr>
          <a:xfrm>
            <a:off x="4237007" y="2361169"/>
            <a:ext cx="99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Entity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Framework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7940B-D082-C449-A8FC-4AB9A4C59916}"/>
              </a:ext>
            </a:extLst>
          </p:cNvPr>
          <p:cNvSpPr txBox="1"/>
          <p:nvPr/>
        </p:nvSpPr>
        <p:spPr>
          <a:xfrm>
            <a:off x="3623196" y="3873434"/>
            <a:ext cx="105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Toolkit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E3FE728-5E82-DC43-BAAA-3835476AF2D4}"/>
              </a:ext>
            </a:extLst>
          </p:cNvPr>
          <p:cNvSpPr/>
          <p:nvPr/>
        </p:nvSpPr>
        <p:spPr>
          <a:xfrm>
            <a:off x="11124631" y="3210520"/>
            <a:ext cx="808521" cy="363936"/>
          </a:xfrm>
          <a:prstGeom prst="roundRect">
            <a:avLst/>
          </a:prstGeom>
          <a:solidFill>
            <a:srgbClr val="796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2020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018D8D1-C6F8-7946-BC34-C07840F654C4}"/>
              </a:ext>
            </a:extLst>
          </p:cNvPr>
          <p:cNvSpPr/>
          <p:nvPr/>
        </p:nvSpPr>
        <p:spPr>
          <a:xfrm>
            <a:off x="5756590" y="3194817"/>
            <a:ext cx="808521" cy="363936"/>
          </a:xfrm>
          <a:prstGeom prst="roundRect">
            <a:avLst/>
          </a:prstGeom>
          <a:solidFill>
            <a:srgbClr val="796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2019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0B0F4588-2DAE-474B-A822-8A9B3646A789}"/>
              </a:ext>
            </a:extLst>
          </p:cNvPr>
          <p:cNvSpPr/>
          <p:nvPr/>
        </p:nvSpPr>
        <p:spPr>
          <a:xfrm>
            <a:off x="2141621" y="3210520"/>
            <a:ext cx="808521" cy="363936"/>
          </a:xfrm>
          <a:prstGeom prst="roundRect">
            <a:avLst/>
          </a:prstGeom>
          <a:solidFill>
            <a:srgbClr val="796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2018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E4ED58C-2890-474E-A12B-E34ACBA2BA90}"/>
              </a:ext>
            </a:extLst>
          </p:cNvPr>
          <p:cNvSpPr/>
          <p:nvPr/>
        </p:nvSpPr>
        <p:spPr>
          <a:xfrm>
            <a:off x="301998" y="3210520"/>
            <a:ext cx="808521" cy="363936"/>
          </a:xfrm>
          <a:prstGeom prst="roundRect">
            <a:avLst/>
          </a:prstGeom>
          <a:solidFill>
            <a:srgbClr val="796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2013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837031-3547-D644-8F1B-8D9AF0B7FDD8}"/>
              </a:ext>
            </a:extLst>
          </p:cNvPr>
          <p:cNvSpPr txBox="1"/>
          <p:nvPr/>
        </p:nvSpPr>
        <p:spPr>
          <a:xfrm>
            <a:off x="5165544" y="4425457"/>
            <a:ext cx="92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 AOT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BD1330C-F4B4-A24A-B1CB-AE5C44B137AC}"/>
              </a:ext>
            </a:extLst>
          </p:cNvPr>
          <p:cNvSpPr txBox="1"/>
          <p:nvPr/>
        </p:nvSpPr>
        <p:spPr>
          <a:xfrm>
            <a:off x="6672868" y="4579346"/>
            <a:ext cx="117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Mixed Mode AOT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C5A2D48-0AF0-4043-9BF4-E2261139BAE3}"/>
              </a:ext>
            </a:extLst>
          </p:cNvPr>
          <p:cNvSpPr txBox="1"/>
          <p:nvPr/>
        </p:nvSpPr>
        <p:spPr>
          <a:xfrm>
            <a:off x="6472518" y="1408631"/>
            <a:ext cx="688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Lottie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FCFA640-0C29-A042-80CC-96C7A0494FEB}"/>
              </a:ext>
            </a:extLst>
          </p:cNvPr>
          <p:cNvSpPr txBox="1"/>
          <p:nvPr/>
        </p:nvSpPr>
        <p:spPr>
          <a:xfrm>
            <a:off x="6971188" y="2024451"/>
            <a:ext cx="118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SkiaSharp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207BEC8-0F1C-C54B-8B6B-9A5B10E9001A}"/>
              </a:ext>
            </a:extLst>
          </p:cNvPr>
          <p:cNvSpPr txBox="1"/>
          <p:nvPr/>
        </p:nvSpPr>
        <p:spPr>
          <a:xfrm>
            <a:off x="7926988" y="1402776"/>
            <a:ext cx="1019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Hot </a:t>
            </a: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Reload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91584C0-9B54-DD41-9906-3BEDD34EE021}"/>
              </a:ext>
            </a:extLst>
          </p:cNvPr>
          <p:cNvSpPr txBox="1"/>
          <p:nvPr/>
        </p:nvSpPr>
        <p:spPr>
          <a:xfrm>
            <a:off x="7511121" y="3868141"/>
            <a:ext cx="1019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ReactiveUI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B658530-856D-D049-9B47-0B214F926353}"/>
              </a:ext>
            </a:extLst>
          </p:cNvPr>
          <p:cNvSpPr txBox="1"/>
          <p:nvPr/>
        </p:nvSpPr>
        <p:spPr>
          <a:xfrm>
            <a:off x="8530960" y="4194422"/>
            <a:ext cx="1019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</a:t>
            </a: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9D6BF06-0134-554F-AA0A-DF9A0D4F1E2C}"/>
              </a:ext>
            </a:extLst>
          </p:cNvPr>
          <p:cNvSpPr txBox="1"/>
          <p:nvPr/>
        </p:nvSpPr>
        <p:spPr>
          <a:xfrm>
            <a:off x="9040879" y="2041603"/>
            <a:ext cx="101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Syncfusion </a:t>
            </a: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Preview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6D5B0D5-B3BE-CD42-BF24-BA050C0FBD28}"/>
              </a:ext>
            </a:extLst>
          </p:cNvPr>
          <p:cNvSpPr txBox="1"/>
          <p:nvPr/>
        </p:nvSpPr>
        <p:spPr>
          <a:xfrm>
            <a:off x="9732030" y="4460112"/>
            <a:ext cx="1228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7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 Migration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6B84CDF-2E63-5B4F-A88D-554FBED80798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1110519" y="3392488"/>
            <a:ext cx="1031102" cy="0"/>
          </a:xfrm>
          <a:prstGeom prst="line">
            <a:avLst/>
          </a:prstGeom>
          <a:ln w="25400">
            <a:solidFill>
              <a:srgbClr val="30303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C7332DB3-6B3A-6E47-87D9-40EFEE5445F2}"/>
              </a:ext>
            </a:extLst>
          </p:cNvPr>
          <p:cNvCxnSpPr>
            <a:cxnSpLocks/>
          </p:cNvCxnSpPr>
          <p:nvPr/>
        </p:nvCxnSpPr>
        <p:spPr>
          <a:xfrm flipH="1" flipV="1">
            <a:off x="1688995" y="2386869"/>
            <a:ext cx="1" cy="1005619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C1928FA2-F49A-924B-BA98-1F69CCF1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006" y="741793"/>
            <a:ext cx="315209" cy="315209"/>
          </a:xfrm>
          <a:prstGeom prst="rect">
            <a:avLst/>
          </a:prstGeom>
        </p:spPr>
      </p:pic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F2D16016-187D-E64F-B66E-548874382279}"/>
              </a:ext>
            </a:extLst>
          </p:cNvPr>
          <p:cNvCxnSpPr>
            <a:cxnSpLocks/>
          </p:cNvCxnSpPr>
          <p:nvPr/>
        </p:nvCxnSpPr>
        <p:spPr>
          <a:xfrm flipH="1" flipV="1">
            <a:off x="3414410" y="1499433"/>
            <a:ext cx="1" cy="1893056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C5CEEDF-21A3-2B45-95BA-719FFFCC0DC7}"/>
              </a:ext>
            </a:extLst>
          </p:cNvPr>
          <p:cNvCxnSpPr>
            <a:cxnSpLocks/>
          </p:cNvCxnSpPr>
          <p:nvPr/>
        </p:nvCxnSpPr>
        <p:spPr>
          <a:xfrm flipV="1">
            <a:off x="3106913" y="3385331"/>
            <a:ext cx="1" cy="1583633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8540D9C-32EC-BB4C-B98E-5DA86A2AF8F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152039" y="3376785"/>
            <a:ext cx="0" cy="496649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1E9841ED-1DC7-D74A-BCAA-554C88E27A4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734666" y="2822834"/>
            <a:ext cx="0" cy="565078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A72B1384-C986-8E4F-A283-EF8FCDF433F4}"/>
              </a:ext>
            </a:extLst>
          </p:cNvPr>
          <p:cNvCxnSpPr>
            <a:cxnSpLocks/>
          </p:cNvCxnSpPr>
          <p:nvPr/>
        </p:nvCxnSpPr>
        <p:spPr>
          <a:xfrm flipV="1">
            <a:off x="6816666" y="1701334"/>
            <a:ext cx="0" cy="1695731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0032DE64-6BC9-E04C-A940-C64E738EED63}"/>
              </a:ext>
            </a:extLst>
          </p:cNvPr>
          <p:cNvCxnSpPr>
            <a:cxnSpLocks/>
          </p:cNvCxnSpPr>
          <p:nvPr/>
        </p:nvCxnSpPr>
        <p:spPr>
          <a:xfrm flipV="1">
            <a:off x="8435073" y="1701334"/>
            <a:ext cx="0" cy="1695731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08E148D8-8C9B-4143-BA99-09500A8F8905}"/>
              </a:ext>
            </a:extLst>
          </p:cNvPr>
          <p:cNvCxnSpPr>
            <a:cxnSpLocks/>
          </p:cNvCxnSpPr>
          <p:nvPr/>
        </p:nvCxnSpPr>
        <p:spPr>
          <a:xfrm flipV="1">
            <a:off x="7571071" y="2503268"/>
            <a:ext cx="0" cy="893797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0E983E7B-EDCB-6B4A-BDA3-638438ADC11C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8021040" y="3397065"/>
            <a:ext cx="1" cy="471076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6F93CCF5-4AB9-9E43-9C10-91389C48ECE2}"/>
              </a:ext>
            </a:extLst>
          </p:cNvPr>
          <p:cNvCxnSpPr>
            <a:cxnSpLocks/>
          </p:cNvCxnSpPr>
          <p:nvPr/>
        </p:nvCxnSpPr>
        <p:spPr>
          <a:xfrm flipV="1">
            <a:off x="9550798" y="2503268"/>
            <a:ext cx="0" cy="893797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2341FBC-DDDB-4041-B130-AD05432B9625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9040638" y="3397066"/>
            <a:ext cx="242" cy="797356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D4857F6-919D-644F-B1AF-D60326FF07EC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0346525" y="3397066"/>
            <a:ext cx="0" cy="1063046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4F712D12-4B20-5C4E-9F61-4FD239AA7546}"/>
              </a:ext>
            </a:extLst>
          </p:cNvPr>
          <p:cNvCxnSpPr>
            <a:cxnSpLocks/>
          </p:cNvCxnSpPr>
          <p:nvPr/>
        </p:nvCxnSpPr>
        <p:spPr>
          <a:xfrm flipV="1">
            <a:off x="7231092" y="3397066"/>
            <a:ext cx="0" cy="1063046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4B6A2ED8-C332-D948-9755-EDEF12B51F47}"/>
              </a:ext>
            </a:extLst>
          </p:cNvPr>
          <p:cNvSpPr/>
          <p:nvPr/>
        </p:nvSpPr>
        <p:spPr>
          <a:xfrm rot="2700000">
            <a:off x="11299825" y="1806502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BFEB4D1-02F5-7A46-B344-40306C378392}"/>
              </a:ext>
            </a:extLst>
          </p:cNvPr>
          <p:cNvSpPr txBox="1"/>
          <p:nvPr/>
        </p:nvSpPr>
        <p:spPr>
          <a:xfrm>
            <a:off x="11240531" y="1870925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2.0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248FE88A-E0E3-7E45-AE46-23AA740F1D05}"/>
              </a:ext>
            </a:extLst>
          </p:cNvPr>
          <p:cNvCxnSpPr>
            <a:cxnSpLocks/>
          </p:cNvCxnSpPr>
          <p:nvPr/>
        </p:nvCxnSpPr>
        <p:spPr>
          <a:xfrm flipV="1">
            <a:off x="5628869" y="3380882"/>
            <a:ext cx="0" cy="1063046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EF5A3AE-39ED-104B-A3BF-C489F5B42C4B}"/>
              </a:ext>
            </a:extLst>
          </p:cNvPr>
          <p:cNvSpPr/>
          <p:nvPr/>
        </p:nvSpPr>
        <p:spPr>
          <a:xfrm>
            <a:off x="1341343" y="1027247"/>
            <a:ext cx="1627023" cy="428877"/>
          </a:xfrm>
          <a:prstGeom prst="roundRect">
            <a:avLst>
              <a:gd name="adj" fmla="val 50000"/>
            </a:avLst>
          </a:prstGeom>
          <a:solidFill>
            <a:srgbClr val="009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3.0 </a:t>
            </a:r>
            <a:r>
              <a:rPr kumimoji="0" lang="fr-FR" sz="1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Preview</a:t>
            </a:r>
            <a:endParaRPr kumimoji="0" lang="fr-FR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5A48805-0083-3C42-B6BE-59B5515476B6}"/>
              </a:ext>
            </a:extLst>
          </p:cNvPr>
          <p:cNvCxnSpPr>
            <a:cxnSpLocks/>
          </p:cNvCxnSpPr>
          <p:nvPr/>
        </p:nvCxnSpPr>
        <p:spPr>
          <a:xfrm>
            <a:off x="0" y="3392488"/>
            <a:ext cx="12192000" cy="0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AC07A8D-9590-B342-978C-2465EC50DB5D}"/>
              </a:ext>
            </a:extLst>
          </p:cNvPr>
          <p:cNvSpPr txBox="1"/>
          <p:nvPr/>
        </p:nvSpPr>
        <p:spPr>
          <a:xfrm>
            <a:off x="903386" y="5065840"/>
            <a:ext cx="15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Profile-</a:t>
            </a:r>
            <a:r>
              <a:rPr kumimoji="0" lang="fr-F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Guided</a:t>
            </a:r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5F64054-6B01-E341-92E2-439438F12DCA}"/>
              </a:ext>
            </a:extLst>
          </p:cNvPr>
          <p:cNvSpPr txBox="1"/>
          <p:nvPr/>
        </p:nvSpPr>
        <p:spPr>
          <a:xfrm>
            <a:off x="800686" y="2361169"/>
            <a:ext cx="995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Gitpod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E3FE728-5E82-DC43-BAAA-3835476AF2D4}"/>
              </a:ext>
            </a:extLst>
          </p:cNvPr>
          <p:cNvSpPr/>
          <p:nvPr/>
        </p:nvSpPr>
        <p:spPr>
          <a:xfrm>
            <a:off x="9333845" y="3210520"/>
            <a:ext cx="808521" cy="363936"/>
          </a:xfrm>
          <a:prstGeom prst="roundRect">
            <a:avLst/>
          </a:prstGeom>
          <a:solidFill>
            <a:srgbClr val="796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2021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837031-3547-D644-8F1B-8D9AF0B7FDD8}"/>
              </a:ext>
            </a:extLst>
          </p:cNvPr>
          <p:cNvSpPr txBox="1"/>
          <p:nvPr/>
        </p:nvSpPr>
        <p:spPr>
          <a:xfrm>
            <a:off x="2487272" y="4040533"/>
            <a:ext cx="92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 Code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207BEC8-0F1C-C54B-8B6B-9A5B10E9001A}"/>
              </a:ext>
            </a:extLst>
          </p:cNvPr>
          <p:cNvSpPr txBox="1"/>
          <p:nvPr/>
        </p:nvSpPr>
        <p:spPr>
          <a:xfrm>
            <a:off x="7287868" y="3880549"/>
            <a:ext cx="1019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91584C0-9B54-DD41-9906-3BEDD34EE021}"/>
              </a:ext>
            </a:extLst>
          </p:cNvPr>
          <p:cNvSpPr txBox="1"/>
          <p:nvPr/>
        </p:nvSpPr>
        <p:spPr>
          <a:xfrm>
            <a:off x="6189192" y="3864675"/>
            <a:ext cx="1019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MSAL.NET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B658530-856D-D049-9B47-0B214F926353}"/>
              </a:ext>
            </a:extLst>
          </p:cNvPr>
          <p:cNvSpPr txBox="1"/>
          <p:nvPr/>
        </p:nvSpPr>
        <p:spPr>
          <a:xfrm>
            <a:off x="341039" y="4194422"/>
            <a:ext cx="1019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Hot Restart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F2D16016-187D-E64F-B66E-548874382279}"/>
              </a:ext>
            </a:extLst>
          </p:cNvPr>
          <p:cNvCxnSpPr>
            <a:cxnSpLocks/>
          </p:cNvCxnSpPr>
          <p:nvPr/>
        </p:nvCxnSpPr>
        <p:spPr>
          <a:xfrm flipH="1" flipV="1">
            <a:off x="2154855" y="1499433"/>
            <a:ext cx="1" cy="1893056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C5CEEDF-21A3-2B45-95BA-719FFFCC0DC7}"/>
              </a:ext>
            </a:extLst>
          </p:cNvPr>
          <p:cNvCxnSpPr>
            <a:cxnSpLocks/>
          </p:cNvCxnSpPr>
          <p:nvPr/>
        </p:nvCxnSpPr>
        <p:spPr>
          <a:xfrm flipV="1">
            <a:off x="1681678" y="3393877"/>
            <a:ext cx="1" cy="1583633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8540D9C-32EC-BB4C-B98E-5DA86A2AF8FE}"/>
              </a:ext>
            </a:extLst>
          </p:cNvPr>
          <p:cNvCxnSpPr>
            <a:cxnSpLocks/>
          </p:cNvCxnSpPr>
          <p:nvPr/>
        </p:nvCxnSpPr>
        <p:spPr>
          <a:xfrm flipV="1">
            <a:off x="2950597" y="3404411"/>
            <a:ext cx="2975" cy="637926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1E9841ED-1DC7-D74A-BCAA-554C88E27A4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298345" y="2638168"/>
            <a:ext cx="0" cy="749744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0032DE64-6BC9-E04C-A940-C64E738EED63}"/>
              </a:ext>
            </a:extLst>
          </p:cNvPr>
          <p:cNvCxnSpPr>
            <a:cxnSpLocks/>
          </p:cNvCxnSpPr>
          <p:nvPr/>
        </p:nvCxnSpPr>
        <p:spPr>
          <a:xfrm flipV="1">
            <a:off x="7805057" y="3403516"/>
            <a:ext cx="0" cy="413633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0E983E7B-EDCB-6B4A-BDA3-638438ADC11C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6699111" y="3393599"/>
            <a:ext cx="1" cy="471076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2341FBC-DDDB-4041-B130-AD05432B9625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850717" y="3397066"/>
            <a:ext cx="242" cy="797356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C345A09-212D-7C4B-B137-DEB19663C235}"/>
              </a:ext>
            </a:extLst>
          </p:cNvPr>
          <p:cNvCxnSpPr>
            <a:cxnSpLocks/>
          </p:cNvCxnSpPr>
          <p:nvPr/>
        </p:nvCxnSpPr>
        <p:spPr>
          <a:xfrm flipH="1" flipV="1">
            <a:off x="609278" y="2164397"/>
            <a:ext cx="1" cy="1232669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B14B0833-0AAA-C647-8A71-5501DDAD5340}"/>
              </a:ext>
            </a:extLst>
          </p:cNvPr>
          <p:cNvSpPr/>
          <p:nvPr/>
        </p:nvSpPr>
        <p:spPr>
          <a:xfrm>
            <a:off x="200383" y="3210520"/>
            <a:ext cx="808521" cy="363936"/>
          </a:xfrm>
          <a:prstGeom prst="roundRect">
            <a:avLst/>
          </a:prstGeom>
          <a:solidFill>
            <a:srgbClr val="796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2020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EC7DE590-A808-FE49-A62B-102AA1119186}"/>
              </a:ext>
            </a:extLst>
          </p:cNvPr>
          <p:cNvSpPr/>
          <p:nvPr/>
        </p:nvSpPr>
        <p:spPr>
          <a:xfrm rot="2700000">
            <a:off x="375577" y="1600195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90E03DB-014B-1A4D-9FD8-BF62E561A5A1}"/>
              </a:ext>
            </a:extLst>
          </p:cNvPr>
          <p:cNvSpPr txBox="1"/>
          <p:nvPr/>
        </p:nvSpPr>
        <p:spPr>
          <a:xfrm>
            <a:off x="316283" y="1664618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2.0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13EC00B-0B89-C943-9FC7-487F820D419A}"/>
              </a:ext>
            </a:extLst>
          </p:cNvPr>
          <p:cNvSpPr txBox="1"/>
          <p:nvPr/>
        </p:nvSpPr>
        <p:spPr>
          <a:xfrm>
            <a:off x="2347785" y="2361169"/>
            <a:ext cx="640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x:Bind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B49B6AB8-0CF9-904A-9B1A-A2DB9BAE94F4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667843" y="2638168"/>
            <a:ext cx="0" cy="749744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7E4B51CA-5F78-4849-9B3E-F3B99938BD56}"/>
              </a:ext>
            </a:extLst>
          </p:cNvPr>
          <p:cNvSpPr txBox="1"/>
          <p:nvPr/>
        </p:nvSpPr>
        <p:spPr>
          <a:xfrm>
            <a:off x="3087627" y="1981712"/>
            <a:ext cx="640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Prism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0E8B4CD1-6889-9746-A2FA-51D011AAF8D9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3407685" y="2258711"/>
            <a:ext cx="0" cy="1138354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6DE121C2-6E75-914A-AF3A-D09F4845CFA7}"/>
              </a:ext>
            </a:extLst>
          </p:cNvPr>
          <p:cNvSpPr txBox="1"/>
          <p:nvPr/>
        </p:nvSpPr>
        <p:spPr>
          <a:xfrm>
            <a:off x="3468263" y="4598879"/>
            <a:ext cx="92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Surface Duo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D4255CD8-237B-B542-8A13-9650A474652E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3931588" y="3404411"/>
            <a:ext cx="2975" cy="1194468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D37CAEB7-ADFE-0043-8A93-CEE6DA99B313}"/>
              </a:ext>
            </a:extLst>
          </p:cNvPr>
          <p:cNvSpPr txBox="1"/>
          <p:nvPr/>
        </p:nvSpPr>
        <p:spPr>
          <a:xfrm>
            <a:off x="3874324" y="1563148"/>
            <a:ext cx="117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WinUI 3.0</a:t>
            </a: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7E6C9866-13B5-B045-87D9-59F20DFA1875}"/>
              </a:ext>
            </a:extLst>
          </p:cNvPr>
          <p:cNvCxnSpPr>
            <a:cxnSpLocks/>
          </p:cNvCxnSpPr>
          <p:nvPr/>
        </p:nvCxnSpPr>
        <p:spPr>
          <a:xfrm flipH="1" flipV="1">
            <a:off x="4461086" y="1870925"/>
            <a:ext cx="1" cy="1521564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8E04CB5-A06B-2A4C-8BCB-522207E8493A}"/>
              </a:ext>
            </a:extLst>
          </p:cNvPr>
          <p:cNvCxnSpPr>
            <a:cxnSpLocks/>
          </p:cNvCxnSpPr>
          <p:nvPr/>
        </p:nvCxnSpPr>
        <p:spPr>
          <a:xfrm flipH="1" flipV="1">
            <a:off x="5571094" y="2209479"/>
            <a:ext cx="1" cy="1183010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42A7B0D0-F1EF-0546-A190-49C3E233319F}"/>
              </a:ext>
            </a:extLst>
          </p:cNvPr>
          <p:cNvSpPr txBox="1"/>
          <p:nvPr/>
        </p:nvSpPr>
        <p:spPr>
          <a:xfrm>
            <a:off x="5014863" y="1897125"/>
            <a:ext cx="1102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 X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488DE21-E67B-0341-8B87-6158E8CD96AD}"/>
              </a:ext>
            </a:extLst>
          </p:cNvPr>
          <p:cNvSpPr txBox="1"/>
          <p:nvPr/>
        </p:nvSpPr>
        <p:spPr>
          <a:xfrm>
            <a:off x="4432160" y="5220770"/>
            <a:ext cx="1313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 10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1C3734C4-3C27-E24E-852A-4D355191D286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5088749" y="3404411"/>
            <a:ext cx="0" cy="1816359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601DFD3C-D631-5D4E-A3DD-C6E98C1BAE8A}"/>
              </a:ext>
            </a:extLst>
          </p:cNvPr>
          <p:cNvSpPr txBox="1"/>
          <p:nvPr/>
        </p:nvSpPr>
        <p:spPr>
          <a:xfrm>
            <a:off x="5805247" y="1135349"/>
            <a:ext cx="117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macOS</a:t>
            </a:r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FCC49EE-2DA1-4A49-AB20-E4E683C8BEFD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6392008" y="1443126"/>
            <a:ext cx="4" cy="1949364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A4B2E6CB-BAF7-E64A-B6F4-B60EB0DED21F}"/>
              </a:ext>
            </a:extLst>
          </p:cNvPr>
          <p:cNvCxnSpPr>
            <a:cxnSpLocks/>
          </p:cNvCxnSpPr>
          <p:nvPr/>
        </p:nvCxnSpPr>
        <p:spPr>
          <a:xfrm flipH="1" flipV="1">
            <a:off x="8917708" y="2596527"/>
            <a:ext cx="2" cy="757546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9094D0C0-D0ED-9949-9C4D-B93CEB58F93C}"/>
              </a:ext>
            </a:extLst>
          </p:cNvPr>
          <p:cNvSpPr txBox="1"/>
          <p:nvPr/>
        </p:nvSpPr>
        <p:spPr>
          <a:xfrm>
            <a:off x="8154418" y="2035915"/>
            <a:ext cx="156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 11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WinUI </a:t>
            </a:r>
            <a:r>
              <a:rPr kumimoji="0" lang="fr-FR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Preview</a:t>
            </a: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</a:t>
            </a:r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8361F8F5-44AF-3847-A176-712ED3284C41}"/>
              </a:ext>
            </a:extLst>
          </p:cNvPr>
          <p:cNvSpPr txBox="1"/>
          <p:nvPr/>
        </p:nvSpPr>
        <p:spPr>
          <a:xfrm>
            <a:off x="11345662" y="6151379"/>
            <a:ext cx="83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Mobile</a:t>
            </a:r>
          </a:p>
        </p:txBody>
      </p: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10729104-7FB2-6D44-A909-988C0EBCF003}"/>
              </a:ext>
            </a:extLst>
          </p:cNvPr>
          <p:cNvCxnSpPr>
            <a:cxnSpLocks/>
          </p:cNvCxnSpPr>
          <p:nvPr/>
        </p:nvCxnSpPr>
        <p:spPr>
          <a:xfrm flipV="1">
            <a:off x="8390530" y="3387912"/>
            <a:ext cx="0" cy="1779369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 : coins arrondis 48">
            <a:extLst>
              <a:ext uri="{FF2B5EF4-FFF2-40B4-BE49-F238E27FC236}">
                <a16:creationId xmlns:a16="http://schemas.microsoft.com/office/drawing/2014/main" id="{4616EE54-3DFC-3545-A6B2-B72E78BADDF6}"/>
              </a:ext>
            </a:extLst>
          </p:cNvPr>
          <p:cNvSpPr/>
          <p:nvPr/>
        </p:nvSpPr>
        <p:spPr>
          <a:xfrm rot="2700000">
            <a:off x="6158307" y="612657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ZoneTexte 49">
            <a:extLst>
              <a:ext uri="{FF2B5EF4-FFF2-40B4-BE49-F238E27FC236}">
                <a16:creationId xmlns:a16="http://schemas.microsoft.com/office/drawing/2014/main" id="{D79D91E6-56A3-7842-8147-60F84B5F430D}"/>
              </a:ext>
            </a:extLst>
          </p:cNvPr>
          <p:cNvSpPr txBox="1"/>
          <p:nvPr/>
        </p:nvSpPr>
        <p:spPr>
          <a:xfrm>
            <a:off x="6099013" y="677080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2.4</a:t>
            </a:r>
          </a:p>
        </p:txBody>
      </p:sp>
      <p:sp>
        <p:nvSpPr>
          <p:cNvPr id="51" name="Rectangle : coins arrondis 48">
            <a:extLst>
              <a:ext uri="{FF2B5EF4-FFF2-40B4-BE49-F238E27FC236}">
                <a16:creationId xmlns:a16="http://schemas.microsoft.com/office/drawing/2014/main" id="{784ABB4A-9B24-9B41-9E5F-1D89231C4C8F}"/>
              </a:ext>
            </a:extLst>
          </p:cNvPr>
          <p:cNvSpPr/>
          <p:nvPr/>
        </p:nvSpPr>
        <p:spPr>
          <a:xfrm rot="2700000">
            <a:off x="8683158" y="1411735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ZoneTexte 49">
            <a:extLst>
              <a:ext uri="{FF2B5EF4-FFF2-40B4-BE49-F238E27FC236}">
                <a16:creationId xmlns:a16="http://schemas.microsoft.com/office/drawing/2014/main" id="{1A0451FE-22DF-284A-9FDC-BFF27AD4FA51}"/>
              </a:ext>
            </a:extLst>
          </p:cNvPr>
          <p:cNvSpPr txBox="1"/>
          <p:nvPr/>
        </p:nvSpPr>
        <p:spPr>
          <a:xfrm>
            <a:off x="8623864" y="1476158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3.3</a:t>
            </a:r>
          </a:p>
        </p:txBody>
      </p:sp>
      <p:sp>
        <p:nvSpPr>
          <p:cNvPr id="67" name="Rectangle : coins arrondis 48">
            <a:extLst>
              <a:ext uri="{FF2B5EF4-FFF2-40B4-BE49-F238E27FC236}">
                <a16:creationId xmlns:a16="http://schemas.microsoft.com/office/drawing/2014/main" id="{8725593D-22C9-3640-89AF-69060C132654}"/>
              </a:ext>
            </a:extLst>
          </p:cNvPr>
          <p:cNvSpPr/>
          <p:nvPr/>
        </p:nvSpPr>
        <p:spPr>
          <a:xfrm rot="2700000">
            <a:off x="8197803" y="5553492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ZoneTexte 49">
            <a:extLst>
              <a:ext uri="{FF2B5EF4-FFF2-40B4-BE49-F238E27FC236}">
                <a16:creationId xmlns:a16="http://schemas.microsoft.com/office/drawing/2014/main" id="{F9419357-C0FF-954E-9E41-4123B411F971}"/>
              </a:ext>
            </a:extLst>
          </p:cNvPr>
          <p:cNvSpPr txBox="1"/>
          <p:nvPr/>
        </p:nvSpPr>
        <p:spPr>
          <a:xfrm>
            <a:off x="8144427" y="5617915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3.2</a:t>
            </a:r>
          </a:p>
        </p:txBody>
      </p:sp>
      <p:sp>
        <p:nvSpPr>
          <p:cNvPr id="71" name="Rectangle : coins arrondis 48">
            <a:extLst>
              <a:ext uri="{FF2B5EF4-FFF2-40B4-BE49-F238E27FC236}">
                <a16:creationId xmlns:a16="http://schemas.microsoft.com/office/drawing/2014/main" id="{700E3C3D-E1FA-6D44-8388-DF3C47AD5BBC}"/>
              </a:ext>
            </a:extLst>
          </p:cNvPr>
          <p:cNvSpPr/>
          <p:nvPr/>
        </p:nvSpPr>
        <p:spPr>
          <a:xfrm rot="2700000">
            <a:off x="8975213" y="3972618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ZoneTexte 49">
            <a:extLst>
              <a:ext uri="{FF2B5EF4-FFF2-40B4-BE49-F238E27FC236}">
                <a16:creationId xmlns:a16="http://schemas.microsoft.com/office/drawing/2014/main" id="{F267793C-0FE4-DB41-8EE1-D9423B06273C}"/>
              </a:ext>
            </a:extLst>
          </p:cNvPr>
          <p:cNvSpPr txBox="1"/>
          <p:nvPr/>
        </p:nvSpPr>
        <p:spPr>
          <a:xfrm>
            <a:off x="8915919" y="4037041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3.4</a:t>
            </a:r>
          </a:p>
        </p:txBody>
      </p:sp>
      <p:sp>
        <p:nvSpPr>
          <p:cNvPr id="74" name="Rectangle : coins arrondis 48">
            <a:extLst>
              <a:ext uri="{FF2B5EF4-FFF2-40B4-BE49-F238E27FC236}">
                <a16:creationId xmlns:a16="http://schemas.microsoft.com/office/drawing/2014/main" id="{38AF5D79-D134-224D-BCE8-878CBF6F1F98}"/>
              </a:ext>
            </a:extLst>
          </p:cNvPr>
          <p:cNvSpPr/>
          <p:nvPr/>
        </p:nvSpPr>
        <p:spPr>
          <a:xfrm rot="2700000">
            <a:off x="10051593" y="2416772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ZoneTexte 49">
            <a:extLst>
              <a:ext uri="{FF2B5EF4-FFF2-40B4-BE49-F238E27FC236}">
                <a16:creationId xmlns:a16="http://schemas.microsoft.com/office/drawing/2014/main" id="{A2BC40EC-B5FA-4A42-AF45-331B421E4CE0}"/>
              </a:ext>
            </a:extLst>
          </p:cNvPr>
          <p:cNvSpPr txBox="1"/>
          <p:nvPr/>
        </p:nvSpPr>
        <p:spPr>
          <a:xfrm>
            <a:off x="9995307" y="2437159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3.5</a:t>
            </a:r>
          </a:p>
        </p:txBody>
      </p:sp>
      <p:sp>
        <p:nvSpPr>
          <p:cNvPr id="76" name="Rectangle : coins arrondis 48">
            <a:extLst>
              <a:ext uri="{FF2B5EF4-FFF2-40B4-BE49-F238E27FC236}">
                <a16:creationId xmlns:a16="http://schemas.microsoft.com/office/drawing/2014/main" id="{7BE4811B-68A1-3548-B689-5FA895423C98}"/>
              </a:ext>
            </a:extLst>
          </p:cNvPr>
          <p:cNvSpPr/>
          <p:nvPr/>
        </p:nvSpPr>
        <p:spPr>
          <a:xfrm rot="2700000">
            <a:off x="7162346" y="1600195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ZoneTexte 49">
            <a:extLst>
              <a:ext uri="{FF2B5EF4-FFF2-40B4-BE49-F238E27FC236}">
                <a16:creationId xmlns:a16="http://schemas.microsoft.com/office/drawing/2014/main" id="{BD9CBA77-B9CD-DF4B-AADB-708561AEB69E}"/>
              </a:ext>
            </a:extLst>
          </p:cNvPr>
          <p:cNvSpPr txBox="1"/>
          <p:nvPr/>
        </p:nvSpPr>
        <p:spPr>
          <a:xfrm>
            <a:off x="7103052" y="1664618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3.0</a:t>
            </a:r>
          </a:p>
        </p:txBody>
      </p:sp>
      <p:sp>
        <p:nvSpPr>
          <p:cNvPr id="86" name="ZoneTexte 78">
            <a:extLst>
              <a:ext uri="{FF2B5EF4-FFF2-40B4-BE49-F238E27FC236}">
                <a16:creationId xmlns:a16="http://schemas.microsoft.com/office/drawing/2014/main" id="{50B693C0-E225-8D42-9059-04CEB58BEB8E}"/>
              </a:ext>
            </a:extLst>
          </p:cNvPr>
          <p:cNvSpPr txBox="1"/>
          <p:nvPr/>
        </p:nvSpPr>
        <p:spPr>
          <a:xfrm>
            <a:off x="6628932" y="2164421"/>
            <a:ext cx="153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</a:t>
            </a: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Fluent UI</a:t>
            </a:r>
          </a:p>
        </p:txBody>
      </p:sp>
      <p:cxnSp>
        <p:nvCxnSpPr>
          <p:cNvPr id="87" name="Connecteur droit 79">
            <a:extLst>
              <a:ext uri="{FF2B5EF4-FFF2-40B4-BE49-F238E27FC236}">
                <a16:creationId xmlns:a16="http://schemas.microsoft.com/office/drawing/2014/main" id="{6889CDBA-D996-CD49-957F-80A216A9F17A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7396046" y="2687641"/>
            <a:ext cx="0" cy="716770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60">
            <a:extLst>
              <a:ext uri="{FF2B5EF4-FFF2-40B4-BE49-F238E27FC236}">
                <a16:creationId xmlns:a16="http://schemas.microsoft.com/office/drawing/2014/main" id="{33C92538-D472-3641-B51A-BA0B083F8296}"/>
              </a:ext>
            </a:extLst>
          </p:cNvPr>
          <p:cNvCxnSpPr>
            <a:cxnSpLocks/>
          </p:cNvCxnSpPr>
          <p:nvPr/>
        </p:nvCxnSpPr>
        <p:spPr>
          <a:xfrm flipV="1">
            <a:off x="9155723" y="3373620"/>
            <a:ext cx="20898" cy="377765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60">
            <a:extLst>
              <a:ext uri="{FF2B5EF4-FFF2-40B4-BE49-F238E27FC236}">
                <a16:creationId xmlns:a16="http://schemas.microsoft.com/office/drawing/2014/main" id="{AE4F63DC-4955-7940-B1B0-D3A37BFDCA9A}"/>
              </a:ext>
            </a:extLst>
          </p:cNvPr>
          <p:cNvCxnSpPr>
            <a:cxnSpLocks/>
          </p:cNvCxnSpPr>
          <p:nvPr/>
        </p:nvCxnSpPr>
        <p:spPr>
          <a:xfrm flipV="1">
            <a:off x="10281742" y="2967796"/>
            <a:ext cx="0" cy="413633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2">
            <a:extLst>
              <a:ext uri="{FF2B5EF4-FFF2-40B4-BE49-F238E27FC236}">
                <a16:creationId xmlns:a16="http://schemas.microsoft.com/office/drawing/2014/main" id="{1176E207-5B1F-4FCD-9161-AAD4EADC39AC}"/>
              </a:ext>
            </a:extLst>
          </p:cNvPr>
          <p:cNvSpPr txBox="1"/>
          <p:nvPr/>
        </p:nvSpPr>
        <p:spPr>
          <a:xfrm>
            <a:off x="8646744" y="4570139"/>
            <a:ext cx="1240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Infragistics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ZoneTexte 78">
            <a:extLst>
              <a:ext uri="{FF2B5EF4-FFF2-40B4-BE49-F238E27FC236}">
                <a16:creationId xmlns:a16="http://schemas.microsoft.com/office/drawing/2014/main" id="{3BED2817-D110-2C49-B018-4328E541AE42}"/>
              </a:ext>
            </a:extLst>
          </p:cNvPr>
          <p:cNvSpPr txBox="1"/>
          <p:nvPr/>
        </p:nvSpPr>
        <p:spPr>
          <a:xfrm>
            <a:off x="7489811" y="1241685"/>
            <a:ext cx="117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</a:t>
            </a:r>
          </a:p>
        </p:txBody>
      </p:sp>
      <p:cxnSp>
        <p:nvCxnSpPr>
          <p:cNvPr id="94" name="Connecteur droit 79">
            <a:extLst>
              <a:ext uri="{FF2B5EF4-FFF2-40B4-BE49-F238E27FC236}">
                <a16:creationId xmlns:a16="http://schemas.microsoft.com/office/drawing/2014/main" id="{30D958F2-8A06-CE44-99EB-F39AF7E36A7C}"/>
              </a:ext>
            </a:extLst>
          </p:cNvPr>
          <p:cNvCxnSpPr>
            <a:cxnSpLocks/>
          </p:cNvCxnSpPr>
          <p:nvPr/>
        </p:nvCxnSpPr>
        <p:spPr>
          <a:xfrm flipH="1" flipV="1">
            <a:off x="8104866" y="1443126"/>
            <a:ext cx="4" cy="1949364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 : coins arrondis 48">
            <a:extLst>
              <a:ext uri="{FF2B5EF4-FFF2-40B4-BE49-F238E27FC236}">
                <a16:creationId xmlns:a16="http://schemas.microsoft.com/office/drawing/2014/main" id="{1C7A4D39-21EB-B749-BEF0-D49BAB35960E}"/>
              </a:ext>
            </a:extLst>
          </p:cNvPr>
          <p:cNvSpPr/>
          <p:nvPr/>
        </p:nvSpPr>
        <p:spPr>
          <a:xfrm rot="2700000">
            <a:off x="7842872" y="717393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6" name="ZoneTexte 49">
            <a:extLst>
              <a:ext uri="{FF2B5EF4-FFF2-40B4-BE49-F238E27FC236}">
                <a16:creationId xmlns:a16="http://schemas.microsoft.com/office/drawing/2014/main" id="{0B5F936C-B74A-9E40-8688-9E056C56308B}"/>
              </a:ext>
            </a:extLst>
          </p:cNvPr>
          <p:cNvSpPr txBox="1"/>
          <p:nvPr/>
        </p:nvSpPr>
        <p:spPr>
          <a:xfrm>
            <a:off x="7783578" y="781816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3.1</a:t>
            </a:r>
          </a:p>
        </p:txBody>
      </p:sp>
      <p:sp>
        <p:nvSpPr>
          <p:cNvPr id="99" name="Rectangle : coins arrondis 48">
            <a:extLst>
              <a:ext uri="{FF2B5EF4-FFF2-40B4-BE49-F238E27FC236}">
                <a16:creationId xmlns:a16="http://schemas.microsoft.com/office/drawing/2014/main" id="{E019D625-4D33-4994-8976-DC8F63EF74A0}"/>
              </a:ext>
            </a:extLst>
          </p:cNvPr>
          <p:cNvSpPr/>
          <p:nvPr/>
        </p:nvSpPr>
        <p:spPr>
          <a:xfrm rot="2700000">
            <a:off x="10637685" y="1482272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ZoneTexte 49">
            <a:extLst>
              <a:ext uri="{FF2B5EF4-FFF2-40B4-BE49-F238E27FC236}">
                <a16:creationId xmlns:a16="http://schemas.microsoft.com/office/drawing/2014/main" id="{77DB5BB4-A62B-474B-8927-1119747B46E7}"/>
              </a:ext>
            </a:extLst>
          </p:cNvPr>
          <p:cNvSpPr txBox="1"/>
          <p:nvPr/>
        </p:nvSpPr>
        <p:spPr>
          <a:xfrm>
            <a:off x="10575280" y="1511082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3.6</a:t>
            </a:r>
          </a:p>
        </p:txBody>
      </p:sp>
      <p:cxnSp>
        <p:nvCxnSpPr>
          <p:cNvPr id="102" name="Connecteur droit 80">
            <a:extLst>
              <a:ext uri="{FF2B5EF4-FFF2-40B4-BE49-F238E27FC236}">
                <a16:creationId xmlns:a16="http://schemas.microsoft.com/office/drawing/2014/main" id="{914B739D-FA2A-487D-B219-AC60B518FD2A}"/>
              </a:ext>
            </a:extLst>
          </p:cNvPr>
          <p:cNvCxnSpPr>
            <a:cxnSpLocks/>
          </p:cNvCxnSpPr>
          <p:nvPr/>
        </p:nvCxnSpPr>
        <p:spPr>
          <a:xfrm flipH="1" flipV="1">
            <a:off x="10870146" y="2022847"/>
            <a:ext cx="5485" cy="1374218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 : coins arrondis 48">
            <a:extLst>
              <a:ext uri="{FF2B5EF4-FFF2-40B4-BE49-F238E27FC236}">
                <a16:creationId xmlns:a16="http://schemas.microsoft.com/office/drawing/2014/main" id="{CE38AFBF-2103-48A1-A9F1-F1C224A7783C}"/>
              </a:ext>
            </a:extLst>
          </p:cNvPr>
          <p:cNvSpPr/>
          <p:nvPr/>
        </p:nvSpPr>
        <p:spPr>
          <a:xfrm rot="2700000">
            <a:off x="10988124" y="4600937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5" name="ZoneTexte 49">
            <a:extLst>
              <a:ext uri="{FF2B5EF4-FFF2-40B4-BE49-F238E27FC236}">
                <a16:creationId xmlns:a16="http://schemas.microsoft.com/office/drawing/2014/main" id="{26AA3380-9742-46E6-A654-67C135C19BF7}"/>
              </a:ext>
            </a:extLst>
          </p:cNvPr>
          <p:cNvSpPr txBox="1"/>
          <p:nvPr/>
        </p:nvSpPr>
        <p:spPr>
          <a:xfrm>
            <a:off x="10946356" y="4677861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3.7</a:t>
            </a:r>
          </a:p>
        </p:txBody>
      </p:sp>
      <p:sp>
        <p:nvSpPr>
          <p:cNvPr id="106" name="ZoneTexte 49">
            <a:extLst>
              <a:ext uri="{FF2B5EF4-FFF2-40B4-BE49-F238E27FC236}">
                <a16:creationId xmlns:a16="http://schemas.microsoft.com/office/drawing/2014/main" id="{E2476F66-B622-4B13-939D-06479860A9DB}"/>
              </a:ext>
            </a:extLst>
          </p:cNvPr>
          <p:cNvSpPr txBox="1"/>
          <p:nvPr/>
        </p:nvSpPr>
        <p:spPr>
          <a:xfrm>
            <a:off x="11073861" y="593600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3.6</a:t>
            </a:r>
          </a:p>
        </p:txBody>
      </p:sp>
      <p:sp>
        <p:nvSpPr>
          <p:cNvPr id="107" name="Rectangle : coins arrondis 48">
            <a:extLst>
              <a:ext uri="{FF2B5EF4-FFF2-40B4-BE49-F238E27FC236}">
                <a16:creationId xmlns:a16="http://schemas.microsoft.com/office/drawing/2014/main" id="{6EE1AF71-5953-46AA-83BA-16C25AB96988}"/>
              </a:ext>
            </a:extLst>
          </p:cNvPr>
          <p:cNvSpPr/>
          <p:nvPr/>
        </p:nvSpPr>
        <p:spPr>
          <a:xfrm rot="2700000">
            <a:off x="11219813" y="456207"/>
            <a:ext cx="482554" cy="49102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8" name="ZoneTexte 49">
            <a:extLst>
              <a:ext uri="{FF2B5EF4-FFF2-40B4-BE49-F238E27FC236}">
                <a16:creationId xmlns:a16="http://schemas.microsoft.com/office/drawing/2014/main" id="{8E6F4A03-41BB-40CA-85DF-E22A070F4B68}"/>
              </a:ext>
            </a:extLst>
          </p:cNvPr>
          <p:cNvSpPr txBox="1"/>
          <p:nvPr/>
        </p:nvSpPr>
        <p:spPr>
          <a:xfrm>
            <a:off x="11171286" y="559221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3.8</a:t>
            </a:r>
          </a:p>
        </p:txBody>
      </p:sp>
      <p:sp>
        <p:nvSpPr>
          <p:cNvPr id="109" name="Rectangle : coins arrondis 48">
            <a:extLst>
              <a:ext uri="{FF2B5EF4-FFF2-40B4-BE49-F238E27FC236}">
                <a16:creationId xmlns:a16="http://schemas.microsoft.com/office/drawing/2014/main" id="{29E1E24E-78FC-4AA3-A054-7EE5D32BE268}"/>
              </a:ext>
            </a:extLst>
          </p:cNvPr>
          <p:cNvSpPr/>
          <p:nvPr/>
        </p:nvSpPr>
        <p:spPr>
          <a:xfrm rot="2700000">
            <a:off x="11578794" y="5553207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ZoneTexte 49">
            <a:extLst>
              <a:ext uri="{FF2B5EF4-FFF2-40B4-BE49-F238E27FC236}">
                <a16:creationId xmlns:a16="http://schemas.microsoft.com/office/drawing/2014/main" id="{D9FCC909-7D0E-4FAC-9338-6005CAB966D4}"/>
              </a:ext>
            </a:extLst>
          </p:cNvPr>
          <p:cNvSpPr txBox="1"/>
          <p:nvPr/>
        </p:nvSpPr>
        <p:spPr>
          <a:xfrm>
            <a:off x="11544138" y="5644264"/>
            <a:ext cx="58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3.9</a:t>
            </a:r>
          </a:p>
        </p:txBody>
      </p:sp>
      <p:cxnSp>
        <p:nvCxnSpPr>
          <p:cNvPr id="111" name="Connecteur droit 62">
            <a:extLst>
              <a:ext uri="{FF2B5EF4-FFF2-40B4-BE49-F238E27FC236}">
                <a16:creationId xmlns:a16="http://schemas.microsoft.com/office/drawing/2014/main" id="{18B00E99-7E48-47EB-ADC6-99B78CC15F6A}"/>
              </a:ext>
            </a:extLst>
          </p:cNvPr>
          <p:cNvCxnSpPr>
            <a:cxnSpLocks/>
          </p:cNvCxnSpPr>
          <p:nvPr/>
        </p:nvCxnSpPr>
        <p:spPr>
          <a:xfrm flipH="1" flipV="1">
            <a:off x="11212716" y="3391243"/>
            <a:ext cx="9108" cy="1112892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62">
            <a:extLst>
              <a:ext uri="{FF2B5EF4-FFF2-40B4-BE49-F238E27FC236}">
                <a16:creationId xmlns:a16="http://schemas.microsoft.com/office/drawing/2014/main" id="{CD7AD7E4-624C-408B-9E43-2466EAF3DF0C}"/>
              </a:ext>
            </a:extLst>
          </p:cNvPr>
          <p:cNvCxnSpPr>
            <a:cxnSpLocks/>
          </p:cNvCxnSpPr>
          <p:nvPr/>
        </p:nvCxnSpPr>
        <p:spPr>
          <a:xfrm flipV="1">
            <a:off x="11809194" y="3390307"/>
            <a:ext cx="0" cy="2084768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79">
            <a:extLst>
              <a:ext uri="{FF2B5EF4-FFF2-40B4-BE49-F238E27FC236}">
                <a16:creationId xmlns:a16="http://schemas.microsoft.com/office/drawing/2014/main" id="{A3A86406-FE6D-4D64-B741-D5999C2C97AC}"/>
              </a:ext>
            </a:extLst>
          </p:cNvPr>
          <p:cNvCxnSpPr>
            <a:cxnSpLocks/>
          </p:cNvCxnSpPr>
          <p:nvPr/>
        </p:nvCxnSpPr>
        <p:spPr>
          <a:xfrm flipH="1" flipV="1">
            <a:off x="11464034" y="1011957"/>
            <a:ext cx="18004" cy="2358546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ZoneTexte 82">
            <a:extLst>
              <a:ext uri="{FF2B5EF4-FFF2-40B4-BE49-F238E27FC236}">
                <a16:creationId xmlns:a16="http://schemas.microsoft.com/office/drawing/2014/main" id="{1FC63CEF-F4DF-4B49-B0F9-F5F7FB1E6763}"/>
              </a:ext>
            </a:extLst>
          </p:cNvPr>
          <p:cNvSpPr txBox="1"/>
          <p:nvPr/>
        </p:nvSpPr>
        <p:spPr>
          <a:xfrm>
            <a:off x="8189944" y="5347456"/>
            <a:ext cx="76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5</a:t>
            </a:r>
          </a:p>
        </p:txBody>
      </p:sp>
      <p:sp>
        <p:nvSpPr>
          <p:cNvPr id="115" name="ZoneTexte 82">
            <a:extLst>
              <a:ext uri="{FF2B5EF4-FFF2-40B4-BE49-F238E27FC236}">
                <a16:creationId xmlns:a16="http://schemas.microsoft.com/office/drawing/2014/main" id="{84DEA108-8DF9-4939-BFEF-D8FA0E780CF2}"/>
              </a:ext>
            </a:extLst>
          </p:cNvPr>
          <p:cNvSpPr txBox="1"/>
          <p:nvPr/>
        </p:nvSpPr>
        <p:spPr>
          <a:xfrm>
            <a:off x="10966147" y="23732"/>
            <a:ext cx="1240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WinUI &amp; Perf</a:t>
            </a:r>
          </a:p>
        </p:txBody>
      </p:sp>
      <p:sp>
        <p:nvSpPr>
          <p:cNvPr id="116" name="ZoneTexte 82">
            <a:extLst>
              <a:ext uri="{FF2B5EF4-FFF2-40B4-BE49-F238E27FC236}">
                <a16:creationId xmlns:a16="http://schemas.microsoft.com/office/drawing/2014/main" id="{2F0D3E76-315F-4A13-AF7B-A0ED458A8FBD}"/>
              </a:ext>
            </a:extLst>
          </p:cNvPr>
          <p:cNvSpPr txBox="1"/>
          <p:nvPr/>
        </p:nvSpPr>
        <p:spPr>
          <a:xfrm>
            <a:off x="10581581" y="5185589"/>
            <a:ext cx="1240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WinAppSDK</a:t>
            </a:r>
          </a:p>
        </p:txBody>
      </p:sp>
      <p:sp>
        <p:nvSpPr>
          <p:cNvPr id="117" name="ZoneTexte 82">
            <a:extLst>
              <a:ext uri="{FF2B5EF4-FFF2-40B4-BE49-F238E27FC236}">
                <a16:creationId xmlns:a16="http://schemas.microsoft.com/office/drawing/2014/main" id="{8656D9B8-BCC8-4CD9-86DA-93B7EB01125E}"/>
              </a:ext>
            </a:extLst>
          </p:cNvPr>
          <p:cNvSpPr txBox="1"/>
          <p:nvPr/>
        </p:nvSpPr>
        <p:spPr>
          <a:xfrm>
            <a:off x="10185961" y="1137778"/>
            <a:ext cx="1240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WinUI RTM</a:t>
            </a:r>
          </a:p>
        </p:txBody>
      </p:sp>
      <p:sp>
        <p:nvSpPr>
          <p:cNvPr id="118" name="ZoneTexte 82">
            <a:extLst>
              <a:ext uri="{FF2B5EF4-FFF2-40B4-BE49-F238E27FC236}">
                <a16:creationId xmlns:a16="http://schemas.microsoft.com/office/drawing/2014/main" id="{8B14243E-4622-48B3-90B5-2A0167DFC311}"/>
              </a:ext>
            </a:extLst>
          </p:cNvPr>
          <p:cNvSpPr txBox="1"/>
          <p:nvPr/>
        </p:nvSpPr>
        <p:spPr>
          <a:xfrm>
            <a:off x="9666226" y="2017779"/>
            <a:ext cx="1240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WinUI Pre 4</a:t>
            </a:r>
          </a:p>
        </p:txBody>
      </p:sp>
      <p:cxnSp>
        <p:nvCxnSpPr>
          <p:cNvPr id="91" name="Connecteur droit 79">
            <a:extLst>
              <a:ext uri="{FF2B5EF4-FFF2-40B4-BE49-F238E27FC236}">
                <a16:creationId xmlns:a16="http://schemas.microsoft.com/office/drawing/2014/main" id="{872BFF65-45F1-4462-8EF5-949B6789C402}"/>
              </a:ext>
            </a:extLst>
          </p:cNvPr>
          <p:cNvCxnSpPr>
            <a:cxnSpLocks/>
          </p:cNvCxnSpPr>
          <p:nvPr/>
        </p:nvCxnSpPr>
        <p:spPr>
          <a:xfrm flipV="1">
            <a:off x="11901859" y="2701078"/>
            <a:ext cx="0" cy="694518"/>
          </a:xfrm>
          <a:prstGeom prst="line">
            <a:avLst/>
          </a:prstGeom>
          <a:ln w="254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 : coins arrondis 48">
            <a:extLst>
              <a:ext uri="{FF2B5EF4-FFF2-40B4-BE49-F238E27FC236}">
                <a16:creationId xmlns:a16="http://schemas.microsoft.com/office/drawing/2014/main" id="{B1AE8096-35FA-4B83-9DD1-DCE8D9058D4B}"/>
              </a:ext>
            </a:extLst>
          </p:cNvPr>
          <p:cNvSpPr/>
          <p:nvPr/>
        </p:nvSpPr>
        <p:spPr>
          <a:xfrm rot="2700000">
            <a:off x="11685103" y="2166395"/>
            <a:ext cx="467400" cy="467400"/>
          </a:xfrm>
          <a:prstGeom prst="roundRect">
            <a:avLst/>
          </a:prstGeom>
          <a:solidFill>
            <a:srgbClr val="75E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7" name="ZoneTexte 49">
            <a:extLst>
              <a:ext uri="{FF2B5EF4-FFF2-40B4-BE49-F238E27FC236}">
                <a16:creationId xmlns:a16="http://schemas.microsoft.com/office/drawing/2014/main" id="{EDE69C50-68C7-43BC-978A-56589096B1B4}"/>
              </a:ext>
            </a:extLst>
          </p:cNvPr>
          <p:cNvSpPr txBox="1"/>
          <p:nvPr/>
        </p:nvSpPr>
        <p:spPr>
          <a:xfrm>
            <a:off x="11603411" y="2216007"/>
            <a:ext cx="594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3.10</a:t>
            </a:r>
          </a:p>
        </p:txBody>
      </p:sp>
      <p:sp>
        <p:nvSpPr>
          <p:cNvPr id="98" name="ZoneTexte 82">
            <a:extLst>
              <a:ext uri="{FF2B5EF4-FFF2-40B4-BE49-F238E27FC236}">
                <a16:creationId xmlns:a16="http://schemas.microsoft.com/office/drawing/2014/main" id="{D2881409-93AB-4988-9E01-7ED9F0F56815}"/>
              </a:ext>
            </a:extLst>
          </p:cNvPr>
          <p:cNvSpPr txBox="1"/>
          <p:nvPr/>
        </p:nvSpPr>
        <p:spPr>
          <a:xfrm>
            <a:off x="11455665" y="1633403"/>
            <a:ext cx="762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RC1</a:t>
            </a:r>
          </a:p>
        </p:txBody>
      </p:sp>
    </p:spTree>
    <p:extLst>
      <p:ext uri="{BB962C8B-B14F-4D97-AF65-F5344CB8AC3E}">
        <p14:creationId xmlns:p14="http://schemas.microsoft.com/office/powerpoint/2010/main" val="39113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1C9FC-6251-422D-A6FA-5C3DC71186A6}"/>
              </a:ext>
            </a:extLst>
          </p:cNvPr>
          <p:cNvSpPr txBox="1"/>
          <p:nvPr/>
        </p:nvSpPr>
        <p:spPr>
          <a:xfrm>
            <a:off x="4705524" y="6211964"/>
            <a:ext cx="278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i="0" u="none" strike="noStrike" dirty="0">
                <a:solidFill>
                  <a:schemeClr val="bg1"/>
                </a:solidFill>
                <a:effectLst/>
                <a:latin typeface="Open Sans Creatu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https://NuGet.info</a:t>
            </a:r>
            <a:endParaRPr lang="en-CA" b="1" i="0" dirty="0">
              <a:solidFill>
                <a:schemeClr val="bg1"/>
              </a:solidFill>
              <a:effectLst/>
              <a:latin typeface="Open Sans Creat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5ECD8-4FFA-45BF-ADB1-0C7A54ED5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913" y="72735"/>
            <a:ext cx="7655878" cy="41336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FDA0D2-65DA-4F85-83D8-FEF511AE09F2}"/>
              </a:ext>
            </a:extLst>
          </p:cNvPr>
          <p:cNvSpPr txBox="1">
            <a:spLocks/>
          </p:cNvSpPr>
          <p:nvPr/>
        </p:nvSpPr>
        <p:spPr>
          <a:xfrm>
            <a:off x="6096000" y="5444390"/>
            <a:ext cx="5810503" cy="49087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CA" dirty="0"/>
              <a:t>NuGet Package Explorer on the Web!</a:t>
            </a:r>
          </a:p>
        </p:txBody>
      </p:sp>
    </p:spTree>
    <p:extLst>
      <p:ext uri="{BB962C8B-B14F-4D97-AF65-F5344CB8AC3E}">
        <p14:creationId xmlns:p14="http://schemas.microsoft.com/office/powerpoint/2010/main" val="404312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Jerome Laban</a:t>
            </a:r>
          </a:p>
        </p:txBody>
      </p:sp>
    </p:spTree>
    <p:extLst>
      <p:ext uri="{BB962C8B-B14F-4D97-AF65-F5344CB8AC3E}">
        <p14:creationId xmlns:p14="http://schemas.microsoft.com/office/powerpoint/2010/main" val="207641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F94B-42BE-457F-A17E-6743C493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&amp; Lessons Learned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8A850-5CEA-4096-8234-077D16E1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80"/>
              </a:lnSpc>
            </a:pPr>
            <a:r>
              <a:rPr lang="en-CA" dirty="0">
                <a:latin typeface="Open Sans"/>
                <a:ea typeface="Open Sans"/>
                <a:cs typeface="Open Sans"/>
              </a:rPr>
              <a:t>NPE for Windows / MVVM WPF Application / Structure</a:t>
            </a:r>
          </a:p>
          <a:p>
            <a:pPr>
              <a:lnSpc>
                <a:spcPts val="4080"/>
              </a:lnSpc>
            </a:pPr>
            <a:r>
              <a:rPr lang="en-CA" dirty="0">
                <a:latin typeface="Open Sans"/>
                <a:ea typeface="Open Sans"/>
                <a:cs typeface="Open Sans"/>
              </a:rPr>
              <a:t>UI Layer recreation and reuse for Uno Platform </a:t>
            </a:r>
          </a:p>
          <a:p>
            <a:pPr lvl="1">
              <a:lnSpc>
                <a:spcPts val="4079"/>
              </a:lnSpc>
              <a:buClr>
                <a:srgbClr val="000000"/>
              </a:buClr>
            </a:pPr>
            <a:r>
              <a:rPr lang="en-CA" dirty="0">
                <a:latin typeface="Open Sans"/>
                <a:ea typeface="Open Sans"/>
                <a:cs typeface="Open Sans"/>
              </a:rPr>
              <a:t>UI services (e.g. popups, File Open), Converters</a:t>
            </a:r>
          </a:p>
          <a:p>
            <a:pPr>
              <a:lnSpc>
                <a:spcPts val="4079"/>
              </a:lnSpc>
              <a:buClr>
                <a:srgbClr val="000000"/>
              </a:buClr>
            </a:pPr>
            <a:r>
              <a:rPr lang="en-CA" dirty="0">
                <a:latin typeface="Open Sans"/>
                <a:ea typeface="Open Sans"/>
                <a:cs typeface="Open Sans"/>
              </a:rPr>
              <a:t>Adjustments for platform specific APIs</a:t>
            </a:r>
            <a:endParaRPr lang="en-CA" dirty="0"/>
          </a:p>
          <a:p>
            <a:pPr lvl="1">
              <a:lnSpc>
                <a:spcPts val="4079"/>
              </a:lnSpc>
              <a:buClr>
                <a:srgbClr val="000000"/>
              </a:buClr>
            </a:pPr>
            <a:r>
              <a:rPr lang="en-CA" dirty="0">
                <a:latin typeface="Open Sans"/>
                <a:ea typeface="Open Sans"/>
                <a:cs typeface="Open Sans"/>
              </a:rPr>
              <a:t>Crypto, PDB reading</a:t>
            </a:r>
          </a:p>
          <a:p>
            <a:pPr>
              <a:lnSpc>
                <a:spcPts val="4080"/>
              </a:lnSpc>
            </a:pPr>
            <a:r>
              <a:rPr lang="en-CA" dirty="0">
                <a:latin typeface="Open Sans"/>
                <a:ea typeface="Open Sans"/>
                <a:cs typeface="Open Sans"/>
              </a:rPr>
              <a:t>.NET 6, WinUI, Windows Community Toolkit powered</a:t>
            </a:r>
          </a:p>
          <a:p>
            <a:pPr lvl="1">
              <a:lnSpc>
                <a:spcPts val="4080"/>
              </a:lnSpc>
            </a:pPr>
            <a:r>
              <a:rPr lang="en-CA" dirty="0" err="1">
                <a:latin typeface="Open Sans"/>
                <a:ea typeface="Open Sans"/>
                <a:cs typeface="Open Sans"/>
              </a:rPr>
              <a:t>TabView</a:t>
            </a:r>
            <a:r>
              <a:rPr lang="en-CA" dirty="0">
                <a:latin typeface="Open Sans"/>
                <a:ea typeface="Open Sans"/>
                <a:cs typeface="Open Sans"/>
              </a:rPr>
              <a:t>, Expander, </a:t>
            </a:r>
            <a:r>
              <a:rPr lang="en-CA" dirty="0" err="1">
                <a:latin typeface="Open Sans"/>
                <a:ea typeface="Open Sans"/>
                <a:cs typeface="Open Sans"/>
              </a:rPr>
              <a:t>TreeView</a:t>
            </a:r>
            <a:r>
              <a:rPr lang="en-CA" dirty="0">
                <a:latin typeface="Open Sans"/>
                <a:ea typeface="Open Sans"/>
                <a:cs typeface="Open Sans"/>
              </a:rPr>
              <a:t>, DataGrid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482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F94B-42BE-457F-A17E-6743C493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&amp; Lessons Learned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8A850-5CEA-4096-8234-077D16E1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80"/>
              </a:lnSpc>
            </a:pPr>
            <a:r>
              <a:rPr lang="en-CA" dirty="0">
                <a:latin typeface="Open Sans"/>
                <a:ea typeface="Open Sans"/>
                <a:cs typeface="Open Sans"/>
              </a:rPr>
              <a:t>Text formatting via Monaco Editor</a:t>
            </a:r>
            <a:endParaRPr lang="en-US" dirty="0"/>
          </a:p>
          <a:p>
            <a:pPr>
              <a:lnSpc>
                <a:spcPts val="4080"/>
              </a:lnSpc>
            </a:pPr>
            <a:r>
              <a:rPr lang="en-CA" dirty="0">
                <a:latin typeface="Open Sans"/>
                <a:ea typeface="Open Sans"/>
                <a:cs typeface="Open Sans"/>
              </a:rPr>
              <a:t>PWA out of the box</a:t>
            </a:r>
          </a:p>
          <a:p>
            <a:pPr>
              <a:lnSpc>
                <a:spcPts val="4079"/>
              </a:lnSpc>
              <a:buClr>
                <a:srgbClr val="000000"/>
              </a:buClr>
            </a:pPr>
            <a:r>
              <a:rPr lang="en-CA" dirty="0">
                <a:latin typeface="Open Sans"/>
                <a:ea typeface="Open Sans"/>
                <a:cs typeface="Open Sans"/>
              </a:rPr>
              <a:t>Azure Static WebApp deployment</a:t>
            </a:r>
          </a:p>
          <a:p>
            <a:pPr lvl="1">
              <a:lnSpc>
                <a:spcPts val="4079"/>
              </a:lnSpc>
              <a:buClr>
                <a:srgbClr val="000000"/>
              </a:buClr>
            </a:pPr>
            <a:r>
              <a:rPr lang="en-CA" dirty="0">
                <a:latin typeface="Open Sans"/>
                <a:ea typeface="Open Sans"/>
                <a:cs typeface="Open Sans"/>
              </a:rPr>
              <a:t>CDN challenges with immutable caching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92254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lice">
  <a:themeElements>
    <a:clrScheme name="Custom 2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86C5EE"/>
      </a:hlink>
      <a:folHlink>
        <a:srgbClr val="D8D8D8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Widescreen</PresentationFormat>
  <Paragraphs>119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Open Sans Semibold</vt:lpstr>
      <vt:lpstr>System Font Regular</vt:lpstr>
      <vt:lpstr>Open Sans Creatus</vt:lpstr>
      <vt:lpstr>Consolas</vt:lpstr>
      <vt:lpstr>Calibri</vt:lpstr>
      <vt:lpstr>Open Sans</vt:lpstr>
      <vt:lpstr>Wingdings 3</vt:lpstr>
      <vt:lpstr>Century Gothic</vt:lpstr>
      <vt:lpstr>Arial</vt:lpstr>
      <vt:lpstr>1_Office Theme</vt:lpstr>
      <vt:lpstr>3_Office Theme</vt:lpstr>
      <vt:lpstr>2_Office Theme</vt:lpstr>
      <vt:lpstr>Slice</vt:lpstr>
      <vt:lpstr>OSS NuGet Package Explorer: From WPF to WinUI  and running in Browser</vt:lpstr>
      <vt:lpstr>Uno Platform</vt:lpstr>
      <vt:lpstr>PowerPoint Presentation</vt:lpstr>
      <vt:lpstr>PowerPoint Presentation</vt:lpstr>
      <vt:lpstr>PowerPoint Presentation</vt:lpstr>
      <vt:lpstr>PowerPoint Presentation</vt:lpstr>
      <vt:lpstr>Demo</vt:lpstr>
      <vt:lpstr>Summary &amp; Lessons Learned (1/2)</vt:lpstr>
      <vt:lpstr>Summary &amp; Lessons Learned (2/2)</vt:lpstr>
      <vt:lpstr>Next steps in NPE evolution. Join in!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2021-11-02T16:06:40Z</dcterms:created>
  <dcterms:modified xsi:type="dcterms:W3CDTF">2021-11-02T16:10:15Z</dcterms:modified>
</cp:coreProperties>
</file>